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4962699-7DF3-7F44-AEE1-033B70574FCE}" type="datetimeFigureOut">
              <a:rPr lang="en-US" smtClean="0"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EFC7295-6C22-D142-B536-D83E650030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5520"/>
            <a:ext cx="7772400" cy="2922475"/>
          </a:xfrm>
        </p:spPr>
        <p:txBody>
          <a:bodyPr/>
          <a:lstStyle/>
          <a:p>
            <a:r>
              <a:rPr lang="en-US" dirty="0" smtClean="0"/>
              <a:t>Biotechnology and Bacterial Transformation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ABE Lab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49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55589"/>
            <a:ext cx="8042276" cy="592266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500" b="1" u="sng" dirty="0" smtClean="0"/>
              <a:t>4. Isolation</a:t>
            </a:r>
            <a:r>
              <a:rPr lang="en-US" sz="3500" b="1" dirty="0"/>
              <a:t>:</a:t>
            </a:r>
            <a:r>
              <a:rPr lang="en-US" sz="3500" dirty="0"/>
              <a:t>  </a:t>
            </a:r>
            <a:r>
              <a:rPr lang="en-US" sz="3500" b="1" dirty="0"/>
              <a:t>Separate the few transformed cells from the entire population.</a:t>
            </a:r>
            <a:endParaRPr lang="en-US" sz="1500" dirty="0"/>
          </a:p>
          <a:p>
            <a:pPr lvl="1"/>
            <a:r>
              <a:rPr lang="en-US" sz="3500" dirty="0"/>
              <a:t>Ampicillin </a:t>
            </a:r>
            <a:r>
              <a:rPr lang="en-US" sz="3500" u="sng" dirty="0"/>
              <a:t>inhibits growth of bacteria</a:t>
            </a:r>
            <a:r>
              <a:rPr lang="en-US" sz="3500" dirty="0"/>
              <a:t> (does not kill) by breaking down cell walls and not allowing bacteria to </a:t>
            </a:r>
            <a:r>
              <a:rPr lang="en-US" sz="3500" u="sng" dirty="0"/>
              <a:t>reproduce</a:t>
            </a:r>
            <a:r>
              <a:rPr lang="en-US" sz="3500" dirty="0"/>
              <a:t>.</a:t>
            </a:r>
            <a:endParaRPr lang="en-US" sz="1500" dirty="0"/>
          </a:p>
          <a:p>
            <a:pPr lvl="1"/>
            <a:r>
              <a:rPr lang="en-US" sz="3500" dirty="0"/>
              <a:t>Only amp resistant bacteria will be able to </a:t>
            </a:r>
            <a:r>
              <a:rPr lang="en-US" sz="3500" u="sng" dirty="0"/>
              <a:t>reproduce</a:t>
            </a:r>
            <a:r>
              <a:rPr lang="en-US" sz="3500" dirty="0"/>
              <a:t>.</a:t>
            </a:r>
            <a:endParaRPr lang="en-US" sz="1500" dirty="0"/>
          </a:p>
          <a:p>
            <a:pPr lvl="1"/>
            <a:r>
              <a:rPr lang="en-US" sz="3500" u="sng" dirty="0"/>
              <a:t>Satellite colonies</a:t>
            </a:r>
            <a:r>
              <a:rPr lang="en-US" sz="3500" dirty="0"/>
              <a:t> form when a bacterium degrades the amp around the cell, enabling other bacteria to reproduce.</a:t>
            </a:r>
            <a:endParaRPr lang="en-US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0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72755"/>
            <a:ext cx="8042276" cy="5570846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b="1" u="sng" smtClean="0"/>
              <a:t>5. </a:t>
            </a:r>
            <a:r>
              <a:rPr lang="en-US" sz="3200" b="1" u="sng" dirty="0" smtClean="0"/>
              <a:t>Expression</a:t>
            </a:r>
            <a:r>
              <a:rPr lang="en-US" sz="3200" b="1" dirty="0"/>
              <a:t>:  Phenotypic expression.</a:t>
            </a:r>
            <a:endParaRPr lang="en-US" sz="1400" dirty="0"/>
          </a:p>
          <a:p>
            <a:pPr lvl="1"/>
            <a:r>
              <a:rPr lang="en-US" sz="3200" u="sng" dirty="0" smtClean="0"/>
              <a:t>Arabinose</a:t>
            </a:r>
            <a:r>
              <a:rPr lang="en-US" sz="3200" dirty="0" smtClean="0"/>
              <a:t> is needed to turn on the </a:t>
            </a:r>
            <a:r>
              <a:rPr lang="en-US" sz="3200" dirty="0" err="1" smtClean="0"/>
              <a:t>rfp</a:t>
            </a:r>
            <a:r>
              <a:rPr lang="en-US" sz="3200" dirty="0" smtClean="0"/>
              <a:t> gene. </a:t>
            </a:r>
            <a:endParaRPr lang="en-US" sz="3200" dirty="0"/>
          </a:p>
          <a:p>
            <a:pPr lvl="1"/>
            <a:r>
              <a:rPr lang="en-US" sz="3200" dirty="0" smtClean="0"/>
              <a:t>Think about what you know, what type of operon is this?</a:t>
            </a:r>
            <a:endParaRPr lang="en-US" sz="1400" dirty="0"/>
          </a:p>
          <a:p>
            <a:r>
              <a:rPr lang="en-US" sz="3200" dirty="0"/>
              <a:t>Expect that all the </a:t>
            </a:r>
            <a:r>
              <a:rPr lang="en-US" sz="3200" dirty="0" err="1"/>
              <a:t>E.coli</a:t>
            </a:r>
            <a:r>
              <a:rPr lang="en-US" sz="3200" dirty="0"/>
              <a:t> that can grow in the presence of ampicillin </a:t>
            </a:r>
            <a:r>
              <a:rPr lang="en-US" sz="3200" dirty="0" smtClean="0"/>
              <a:t>has been transformed.  How do we check to make sure?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900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4707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LB agar plate</a:t>
            </a:r>
          </a:p>
          <a:p>
            <a:r>
              <a:rPr lang="en-US" sz="3600" dirty="0" smtClean="0"/>
              <a:t>LB/ Ampicillin</a:t>
            </a:r>
          </a:p>
          <a:p>
            <a:r>
              <a:rPr lang="en-US" sz="3600" dirty="0" smtClean="0"/>
              <a:t>LB/ AMP/ARA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- You need to record number of colonies and color for both +DNA and -DNA plates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528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Recombinant Plasmid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7537" r="7537"/>
          <a:stretch>
            <a:fillRect/>
          </a:stretch>
        </p:blipFill>
        <p:spPr>
          <a:xfrm>
            <a:off x="756348" y="1655424"/>
            <a:ext cx="8042276" cy="4343400"/>
          </a:xfrm>
        </p:spPr>
      </p:pic>
    </p:spTree>
    <p:extLst>
      <p:ext uri="{BB962C8B-B14F-4D97-AF65-F5344CB8AC3E}">
        <p14:creationId xmlns:p14="http://schemas.microsoft.com/office/powerpoint/2010/main" val="267472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737" y="400366"/>
            <a:ext cx="6900063" cy="591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and 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restriction enzymes to cut the two plasmids at the certain points</a:t>
            </a:r>
          </a:p>
          <a:p>
            <a:r>
              <a:rPr lang="en-US" dirty="0" smtClean="0"/>
              <a:t>The LIG tube contained ligase and ligation buffer.  The buffer also had the ATP necessary to help create the bonds</a:t>
            </a:r>
          </a:p>
          <a:p>
            <a:r>
              <a:rPr lang="en-US" dirty="0" smtClean="0"/>
              <a:t>How do we confirm that we got ligation of the plasmid?</a:t>
            </a:r>
          </a:p>
          <a:p>
            <a:r>
              <a:rPr lang="en-US" dirty="0" smtClean="0"/>
              <a:t>What traits do we want in the new plasmid?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/>
              <a:t>Y</a:t>
            </a:r>
            <a:r>
              <a:rPr lang="en-US" dirty="0" smtClean="0"/>
              <a:t>our Gel</a:t>
            </a:r>
            <a:endParaRPr lang="en-US" dirty="0"/>
          </a:p>
        </p:txBody>
      </p:sp>
      <p:pic>
        <p:nvPicPr>
          <p:cNvPr id="4" name="Content Placeholder 3" descr="ABEGelPic201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5" b="13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961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p-ARA-R plasmid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5430" b="154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87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Bacterial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161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u="sng" dirty="0" smtClean="0"/>
              <a:t>1. Competency</a:t>
            </a:r>
            <a:r>
              <a:rPr lang="en-US" sz="3600" b="1" dirty="0"/>
              <a:t>:</a:t>
            </a:r>
            <a:r>
              <a:rPr lang="en-US" sz="3600" dirty="0"/>
              <a:t>  </a:t>
            </a:r>
            <a:r>
              <a:rPr lang="en-US" sz="3600" b="1" dirty="0"/>
              <a:t>Preparing the bacterial cells to receive DNA.</a:t>
            </a:r>
            <a:endParaRPr lang="en-US" sz="1600" dirty="0"/>
          </a:p>
          <a:p>
            <a:pPr lvl="1"/>
            <a:r>
              <a:rPr lang="en-US" sz="3600" dirty="0"/>
              <a:t>Place bacteria into CaCl</a:t>
            </a:r>
            <a:r>
              <a:rPr lang="en-US" sz="3600" baseline="-25000" dirty="0"/>
              <a:t>2</a:t>
            </a:r>
            <a:r>
              <a:rPr lang="en-US" sz="3600" dirty="0"/>
              <a:t> = CaCl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u="sng" dirty="0"/>
              <a:t>weakens pores in cell wall</a:t>
            </a:r>
            <a:r>
              <a:rPr lang="en-US" sz="3600" dirty="0"/>
              <a:t>.</a:t>
            </a:r>
            <a:endParaRPr lang="en-US" sz="1600" dirty="0"/>
          </a:p>
          <a:p>
            <a:pPr lvl="1"/>
            <a:r>
              <a:rPr lang="en-US" sz="3600" dirty="0"/>
              <a:t>Rack = </a:t>
            </a:r>
            <a:r>
              <a:rPr lang="en-US" sz="3600" u="sng" dirty="0"/>
              <a:t>breaks up clumps</a:t>
            </a:r>
            <a:endParaRPr lang="en-US" sz="1600" dirty="0"/>
          </a:p>
          <a:p>
            <a:pPr lvl="1"/>
            <a:r>
              <a:rPr lang="en-US" sz="3600" dirty="0"/>
              <a:t>Cold = </a:t>
            </a:r>
            <a:r>
              <a:rPr lang="en-US" sz="3600" u="sng" dirty="0"/>
              <a:t>prepares Bacteria for next step, concerning opening and closing the membrane.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036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00366"/>
            <a:ext cx="8042276" cy="601930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u="sng" dirty="0" smtClean="0"/>
              <a:t>2. Transformation</a:t>
            </a:r>
            <a:r>
              <a:rPr lang="en-US" sz="3600" b="1" dirty="0"/>
              <a:t>:  Insert the new </a:t>
            </a:r>
            <a:r>
              <a:rPr lang="en-US" sz="3600" b="1" dirty="0" smtClean="0"/>
              <a:t>plasmid </a:t>
            </a:r>
            <a:r>
              <a:rPr lang="en-US" sz="3600" b="1" dirty="0"/>
              <a:t>DNA via the pores.</a:t>
            </a:r>
            <a:endParaRPr lang="en-US" sz="1600" dirty="0"/>
          </a:p>
          <a:p>
            <a:pPr lvl="1"/>
            <a:r>
              <a:rPr lang="en-US" sz="3600" dirty="0"/>
              <a:t>Finger flick = </a:t>
            </a:r>
            <a:r>
              <a:rPr lang="en-US" sz="3600" u="sng" dirty="0"/>
              <a:t>makes DNA touch ALL bacterial cells</a:t>
            </a:r>
            <a:endParaRPr lang="en-US" sz="1600" dirty="0"/>
          </a:p>
          <a:p>
            <a:pPr lvl="1"/>
            <a:r>
              <a:rPr lang="en-US" sz="3600" dirty="0"/>
              <a:t>Heat Shock = </a:t>
            </a:r>
            <a:r>
              <a:rPr lang="en-US" sz="3600" u="sng" dirty="0"/>
              <a:t>opens pores in the membrane suddenly and pulls in DNA.</a:t>
            </a:r>
            <a:r>
              <a:rPr lang="en-US" sz="3600" dirty="0"/>
              <a:t>  </a:t>
            </a:r>
            <a:endParaRPr lang="en-US" sz="1600" dirty="0"/>
          </a:p>
          <a:p>
            <a:pPr lvl="2"/>
            <a:r>
              <a:rPr lang="en-US" sz="3200" dirty="0"/>
              <a:t>Exactly </a:t>
            </a:r>
            <a:r>
              <a:rPr lang="en-US" sz="3200" u="sng" dirty="0" smtClean="0"/>
              <a:t>45 </a:t>
            </a:r>
            <a:r>
              <a:rPr lang="en-US" sz="3200" u="sng" dirty="0" err="1"/>
              <a:t>secs</a:t>
            </a:r>
            <a:r>
              <a:rPr lang="en-US" sz="3200" dirty="0"/>
              <a:t>. is needed to get DNA deep in Bacteria</a:t>
            </a:r>
            <a:endParaRPr lang="en-US" sz="1400" dirty="0"/>
          </a:p>
          <a:p>
            <a:pPr lvl="1"/>
            <a:r>
              <a:rPr lang="en-US" sz="3600" dirty="0"/>
              <a:t>Cold = </a:t>
            </a:r>
            <a:r>
              <a:rPr lang="en-US" sz="3600" u="sng" dirty="0"/>
              <a:t>closes pores</a:t>
            </a:r>
            <a:r>
              <a:rPr lang="en-US" sz="3600" dirty="0"/>
              <a:t>.  Keeps some new DNA in bacteria.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7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79841"/>
            <a:ext cx="8042276" cy="53637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u="sng" dirty="0" smtClean="0"/>
              <a:t>3. Growth</a:t>
            </a:r>
            <a:r>
              <a:rPr lang="en-US" sz="3600" b="1" dirty="0"/>
              <a:t>:</a:t>
            </a:r>
            <a:r>
              <a:rPr lang="en-US" sz="3600" dirty="0"/>
              <a:t>  </a:t>
            </a:r>
            <a:r>
              <a:rPr lang="en-US" sz="3600" b="1" dirty="0"/>
              <a:t>Resting and feeding stage.</a:t>
            </a:r>
            <a:endParaRPr lang="en-US" sz="1600" dirty="0"/>
          </a:p>
          <a:p>
            <a:pPr lvl="1"/>
            <a:r>
              <a:rPr lang="en-US" sz="3600" dirty="0"/>
              <a:t>LB Broth (750μL = just enough food for overnight, if you have too little food, </a:t>
            </a:r>
            <a:r>
              <a:rPr lang="en-US" sz="3600" u="sng" dirty="0"/>
              <a:t>bacteria would not be able to grow and reproduce</a:t>
            </a:r>
            <a:r>
              <a:rPr lang="en-US" sz="3600" dirty="0"/>
              <a:t>.)</a:t>
            </a:r>
            <a:endParaRPr lang="en-US" sz="1600" dirty="0"/>
          </a:p>
          <a:p>
            <a:r>
              <a:rPr lang="en-US" sz="3600" dirty="0"/>
              <a:t>37</a:t>
            </a:r>
            <a:r>
              <a:rPr lang="en-US" sz="3600" baseline="30000" dirty="0"/>
              <a:t>o</a:t>
            </a:r>
            <a:r>
              <a:rPr lang="en-US" sz="3600" dirty="0"/>
              <a:t>C (Body Temp.) is the perfect temp for bacteria to </a:t>
            </a:r>
            <a:r>
              <a:rPr lang="en-US" sz="3600" u="sng" dirty="0"/>
              <a:t>grow and reproduce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352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</TotalTime>
  <Words>393</Words>
  <Application>Microsoft Macintosh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Biotechnology and Bacterial Transformation</vt:lpstr>
      <vt:lpstr>Creating a Recombinant Plasmid</vt:lpstr>
      <vt:lpstr>PowerPoint Presentation</vt:lpstr>
      <vt:lpstr>Restriction and Ligation</vt:lpstr>
      <vt:lpstr>Reading Your Gel</vt:lpstr>
      <vt:lpstr>The p-ARA-R plasmid</vt:lpstr>
      <vt:lpstr>Steps of Bacterial Transformation</vt:lpstr>
      <vt:lpstr>PowerPoint Presentation</vt:lpstr>
      <vt:lpstr>PowerPoint Presentation</vt:lpstr>
      <vt:lpstr>PowerPoint Presentation</vt:lpstr>
      <vt:lpstr>PowerPoint Presentation</vt:lpstr>
      <vt:lpstr>Expected results</vt:lpstr>
    </vt:vector>
  </TitlesOfParts>
  <Company>Carlmont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Biotechnology and Bacterial Transformation</dc:title>
  <dc:creator>Julie Paoli</dc:creator>
  <cp:lastModifiedBy>Julie Paoli</cp:lastModifiedBy>
  <cp:revision>6</cp:revision>
  <dcterms:created xsi:type="dcterms:W3CDTF">2014-02-03T17:10:06Z</dcterms:created>
  <dcterms:modified xsi:type="dcterms:W3CDTF">2014-02-03T17:40:33Z</dcterms:modified>
</cp:coreProperties>
</file>